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25" r:id="rId3"/>
    <p:sldId id="324" r:id="rId4"/>
    <p:sldId id="312" r:id="rId5"/>
    <p:sldId id="311" r:id="rId6"/>
    <p:sldId id="315" r:id="rId7"/>
    <p:sldId id="313" r:id="rId8"/>
    <p:sldId id="314" r:id="rId9"/>
    <p:sldId id="316" r:id="rId10"/>
    <p:sldId id="289" r:id="rId11"/>
    <p:sldId id="318" r:id="rId12"/>
    <p:sldId id="290" r:id="rId13"/>
    <p:sldId id="319" r:id="rId14"/>
    <p:sldId id="297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10" r:id="rId24"/>
    <p:sldId id="291" r:id="rId25"/>
    <p:sldId id="292" r:id="rId26"/>
    <p:sldId id="293" r:id="rId27"/>
    <p:sldId id="321" r:id="rId28"/>
    <p:sldId id="294" r:id="rId29"/>
    <p:sldId id="322" r:id="rId30"/>
    <p:sldId id="295" r:id="rId31"/>
    <p:sldId id="323" r:id="rId32"/>
    <p:sldId id="296" r:id="rId3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000066"/>
    <a:srgbClr val="000099"/>
    <a:srgbClr val="FFFF00"/>
    <a:srgbClr val="FF5050"/>
    <a:srgbClr val="0000FF"/>
    <a:srgbClr val="FF0000"/>
    <a:srgbClr val="969696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915CD7E-05D0-40B3-AA5F-A71C5FC99EB9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7731E-F75F-48F9-9897-B6F32C271406}" type="slidenum">
              <a:rPr lang="hu-HU"/>
              <a:pPr/>
              <a:t>1</a:t>
            </a:fld>
            <a:endParaRPr lang="hu-HU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sk-SK" i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157596-78E4-4825-AC45-802D7E50851F}" type="slidenum">
              <a:rPr lang="hu-HU"/>
              <a:pPr/>
              <a:t>12</a:t>
            </a:fld>
            <a:endParaRPr lang="hu-H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60988-3DD4-4846-85D3-784C4622BAD3}" type="slidenum">
              <a:rPr lang="hu-HU"/>
              <a:pPr/>
              <a:t>13</a:t>
            </a:fld>
            <a:endParaRPr lang="hu-H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F2FBB-0170-461D-B356-F3BA8C94ABDA}" type="slidenum">
              <a:rPr lang="hu-HU"/>
              <a:pPr/>
              <a:t>14</a:t>
            </a:fld>
            <a:endParaRPr lang="hu-H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1AAA75-75E6-4384-80A6-1BA1B85BD25B}" type="slidenum">
              <a:rPr lang="hu-HU"/>
              <a:pPr/>
              <a:t>15</a:t>
            </a:fld>
            <a:endParaRPr lang="hu-H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AA9DB1-4117-483D-8642-06AFD9DB8BCA}" type="slidenum">
              <a:rPr lang="hu-HU"/>
              <a:pPr/>
              <a:t>16</a:t>
            </a:fld>
            <a:endParaRPr lang="hu-HU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2A853-219B-4F63-951A-B38AE1715DA1}" type="slidenum">
              <a:rPr lang="hu-HU"/>
              <a:pPr/>
              <a:t>17</a:t>
            </a:fld>
            <a:endParaRPr lang="hu-H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D1159-E1F7-4AE4-81A0-7CAF3AF82308}" type="slidenum">
              <a:rPr lang="hu-HU"/>
              <a:pPr/>
              <a:t>18</a:t>
            </a:fld>
            <a:endParaRPr lang="hu-H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BB0C7-CD7E-41EE-8EA5-2A1308B29139}" type="slidenum">
              <a:rPr lang="hu-HU"/>
              <a:pPr/>
              <a:t>19</a:t>
            </a:fld>
            <a:endParaRPr lang="hu-H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294EC-4BF3-4AC3-A178-F9588F43098E}" type="slidenum">
              <a:rPr lang="hu-HU"/>
              <a:pPr/>
              <a:t>20</a:t>
            </a:fld>
            <a:endParaRPr lang="hu-HU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062BB-C231-430C-9996-4475B85D85EC}" type="slidenum">
              <a:rPr lang="hu-HU"/>
              <a:pPr/>
              <a:t>21</a:t>
            </a:fld>
            <a:endParaRPr lang="hu-H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FAE1F1-64E0-4B2C-99E8-0F1AE6829537}" type="slidenum">
              <a:rPr lang="hu-HU"/>
              <a:pPr/>
              <a:t>4</a:t>
            </a:fld>
            <a:endParaRPr lang="hu-H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F3BF2-563A-4701-A9F8-9D0607BE1656}" type="slidenum">
              <a:rPr lang="hu-HU"/>
              <a:pPr/>
              <a:t>22</a:t>
            </a:fld>
            <a:endParaRPr lang="hu-HU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3D778-EE57-4A08-8E69-2BB16968E821}" type="slidenum">
              <a:rPr lang="hu-HU"/>
              <a:pPr/>
              <a:t>23</a:t>
            </a:fld>
            <a:endParaRPr lang="hu-H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5E32B-2A2A-46A1-9B80-7156F8DD8AE7}" type="slidenum">
              <a:rPr lang="hu-HU"/>
              <a:pPr/>
              <a:t>24</a:t>
            </a:fld>
            <a:endParaRPr lang="hu-H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67C63E-4FFD-436C-9CE7-F41A7661E335}" type="slidenum">
              <a:rPr lang="hu-HU"/>
              <a:pPr/>
              <a:t>25</a:t>
            </a:fld>
            <a:endParaRPr lang="hu-H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36835F-A9EC-4A83-A9C7-234C8F631570}" type="slidenum">
              <a:rPr lang="hu-HU"/>
              <a:pPr/>
              <a:t>26</a:t>
            </a:fld>
            <a:endParaRPr lang="hu-HU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31C68-D373-427B-99B9-386445C01AF8}" type="slidenum">
              <a:rPr lang="hu-HU"/>
              <a:pPr/>
              <a:t>27</a:t>
            </a:fld>
            <a:endParaRPr lang="hu-HU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92326A-9B69-4B0B-AC28-6E8952CAD5B8}" type="slidenum">
              <a:rPr lang="hu-HU"/>
              <a:pPr/>
              <a:t>28</a:t>
            </a:fld>
            <a:endParaRPr lang="hu-HU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144D4-6493-4C72-999F-93AACA7C6065}" type="slidenum">
              <a:rPr lang="hu-HU"/>
              <a:pPr/>
              <a:t>29</a:t>
            </a:fld>
            <a:endParaRPr lang="hu-H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C94FA-244D-4077-87B6-CD798D4C43D7}" type="slidenum">
              <a:rPr lang="hu-HU"/>
              <a:pPr/>
              <a:t>30</a:t>
            </a:fld>
            <a:endParaRPr lang="hu-HU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594CF-624F-420F-B31C-DBD9473661E8}" type="slidenum">
              <a:rPr lang="hu-HU"/>
              <a:pPr/>
              <a:t>31</a:t>
            </a:fld>
            <a:endParaRPr lang="hu-HU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1F42B6-11FF-485A-B34D-BA1B651F48A3}" type="slidenum">
              <a:rPr lang="hu-HU"/>
              <a:pPr/>
              <a:t>5</a:t>
            </a:fld>
            <a:endParaRPr lang="hu-HU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50C7F-9CE1-4ACF-A325-5EAE290B10B7}" type="slidenum">
              <a:rPr lang="hu-HU"/>
              <a:pPr/>
              <a:t>32</a:t>
            </a:fld>
            <a:endParaRPr lang="hu-HU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4C377-BBD2-4CA1-BB96-59132F800E56}" type="slidenum">
              <a:rPr lang="hu-HU"/>
              <a:pPr/>
              <a:t>6</a:t>
            </a:fld>
            <a:endParaRPr lang="hu-H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6E445-07B7-4E76-973A-F2B0CEF80B53}" type="slidenum">
              <a:rPr lang="hu-HU"/>
              <a:pPr/>
              <a:t>7</a:t>
            </a:fld>
            <a:endParaRPr lang="hu-H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6D0113-1394-4CE7-BA74-319215187969}" type="slidenum">
              <a:rPr lang="hu-HU"/>
              <a:pPr/>
              <a:t>8</a:t>
            </a:fld>
            <a:endParaRPr lang="hu-HU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A39F11-C4C5-416F-876A-335FE6966284}" type="slidenum">
              <a:rPr lang="hu-HU"/>
              <a:pPr/>
              <a:t>9</a:t>
            </a:fld>
            <a:endParaRPr lang="hu-H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5368E8-A2B5-44AC-9F4F-5A89A0B97FAE}" type="slidenum">
              <a:rPr lang="hu-HU"/>
              <a:pPr/>
              <a:t>10</a:t>
            </a:fld>
            <a:endParaRPr lang="hu-H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BA6B1-561C-4688-A4F6-FAFA1F18F923}" type="slidenum">
              <a:rPr lang="hu-HU"/>
              <a:pPr/>
              <a:t>11</a:t>
            </a:fld>
            <a:endParaRPr lang="hu-H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0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205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0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0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0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0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0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0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0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0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0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0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0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0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0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20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0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20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20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grpSp>
          <p:nvGrpSpPr>
            <p:cNvPr id="207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0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0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0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0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20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20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208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208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208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209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209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2A8999-3180-4FA2-B1DD-CA18BEF2846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745CC-E330-434E-9E2B-E35C59757FC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B9CBD-2B25-4348-A74F-FA731D6FB83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07FB947-8400-4391-B6A3-EDB86923BA8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0842029-DFC1-4C54-A1A6-3D59BCFFA63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štyr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AAA0F9C-D763-4499-B650-80FF7D16F50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71EFF-B0D9-42E6-8F7C-8AEFF00FC18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84D7E-388F-4B5F-83FB-8E30DD4D385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2F4BC-35FD-4A2B-B7EE-52BF2CD5AD3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6233A-0CA5-478A-A163-6A0DB9148AE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9254B-C891-47F6-844D-07AE2FBFA65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866FE-B23A-4A9A-8CBE-B709A1906EB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272E0-D9C4-4C6C-A2B7-EB0C522DBE3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82FC8-A1F8-4659-AF46-E8E91C8ED45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02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103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03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3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3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3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3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3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3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3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3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4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4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4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4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04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grpSp>
          <p:nvGrpSpPr>
            <p:cNvPr id="105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5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5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5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06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106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6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EED74A1-8C62-4AFA-9E80-BB165913DBED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cover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5" Type="http://schemas.openxmlformats.org/officeDocument/2006/relationships/image" Target="../media/image11.jpeg"/><Relationship Id="rId4" Type="http://schemas.openxmlformats.org/officeDocument/2006/relationships/hyperlink" Target="http://astro.uw.hu/index.php?p=bolygok&amp;sp=merku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549275"/>
            <a:ext cx="7773988" cy="4537075"/>
          </a:xfrm>
          <a:noFill/>
          <a:ln/>
        </p:spPr>
        <p:txBody>
          <a:bodyPr/>
          <a:lstStyle/>
          <a:p>
            <a:r>
              <a:rPr lang="hu-HU" i="1">
                <a:solidFill>
                  <a:srgbClr val="990099"/>
                </a:solidFill>
                <a:latin typeface="Times New Roman" pitchFamily="18" charset="0"/>
              </a:rPr>
              <a:t>A Föld helye a Világegyetemben. </a:t>
            </a:r>
            <a:br>
              <a:rPr lang="hu-HU" i="1">
                <a:solidFill>
                  <a:srgbClr val="990099"/>
                </a:solidFill>
                <a:latin typeface="Times New Roman" pitchFamily="18" charset="0"/>
              </a:rPr>
            </a:br>
            <a:r>
              <a:rPr lang="hu-HU" i="1">
                <a:solidFill>
                  <a:srgbClr val="990099"/>
                </a:solidFill>
                <a:latin typeface="Times New Roman" pitchFamily="18" charset="0"/>
              </a:rPr>
              <a:t>A Naprendszer</a:t>
            </a:r>
            <a:br>
              <a:rPr lang="hu-HU" i="1">
                <a:solidFill>
                  <a:srgbClr val="990099"/>
                </a:solidFill>
                <a:latin typeface="Times New Roman" pitchFamily="18" charset="0"/>
              </a:rPr>
            </a:br>
            <a:endParaRPr lang="hu-HU" i="1">
              <a:solidFill>
                <a:srgbClr val="99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Tm="3656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06437"/>
          </a:xfrm>
          <a:noFill/>
          <a:ln/>
        </p:spPr>
        <p:txBody>
          <a:bodyPr/>
          <a:lstStyle/>
          <a:p>
            <a:r>
              <a:rPr lang="hu-HU" sz="4000" i="1" u="sng">
                <a:solidFill>
                  <a:srgbClr val="990099"/>
                </a:solidFill>
                <a:latin typeface="Times New Roman" pitchFamily="18" charset="0"/>
              </a:rPr>
              <a:t>A Naprendszer tagjai:</a:t>
            </a:r>
          </a:p>
        </p:txBody>
      </p:sp>
      <p:pic>
        <p:nvPicPr>
          <p:cNvPr id="20483" name="Picture 3"/>
          <p:cNvPicPr preferRelativeResize="0">
            <a:picLocks noGrp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95513" y="1876425"/>
            <a:ext cx="4751387" cy="4449763"/>
          </a:xfrm>
          <a:noFill/>
        </p:spPr>
      </p:pic>
      <p:sp>
        <p:nvSpPr>
          <p:cNvPr id="2048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hu-HU" sz="4000" b="1"/>
          </a:p>
          <a:p>
            <a:pPr>
              <a:buFont typeface="Wingdings" pitchFamily="2" charset="2"/>
              <a:buNone/>
            </a:pPr>
            <a:endParaRPr lang="hu-HU" sz="4000" b="1"/>
          </a:p>
          <a:p>
            <a:endParaRPr lang="hu-HU" sz="4000" b="1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105251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600" i="1">
                <a:solidFill>
                  <a:schemeClr val="folHlink"/>
                </a:solidFill>
                <a:latin typeface="Times New Roman" pitchFamily="18" charset="0"/>
              </a:rPr>
              <a:t>1. NAP</a:t>
            </a:r>
          </a:p>
        </p:txBody>
      </p:sp>
    </p:spTree>
    <p:custDataLst>
      <p:tags r:id="rId1"/>
    </p:custDataLst>
  </p:cSld>
  <p:clrMapOvr>
    <a:masterClrMapping/>
  </p:clrMapOvr>
  <p:transition advTm="8734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76250"/>
            <a:ext cx="7704138" cy="59166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7703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6287"/>
          </a:xfrm>
          <a:noFill/>
          <a:ln/>
        </p:spPr>
        <p:txBody>
          <a:bodyPr/>
          <a:lstStyle/>
          <a:p>
            <a:r>
              <a:rPr lang="hu-HU" sz="4000" i="1">
                <a:solidFill>
                  <a:schemeClr val="folHlink"/>
                </a:solidFill>
                <a:latin typeface="Times New Roman" pitchFamily="18" charset="0"/>
              </a:rPr>
              <a:t>2. BOLYGÓK</a:t>
            </a:r>
          </a:p>
        </p:txBody>
      </p:sp>
      <p:pic>
        <p:nvPicPr>
          <p:cNvPr id="24579" name="Picture 3"/>
          <p:cNvPicPr preferRelativeResize="0">
            <a:picLocks noGrp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42988" y="1341438"/>
            <a:ext cx="7129462" cy="5183187"/>
          </a:xfrm>
          <a:noFill/>
        </p:spPr>
      </p:pic>
      <p:sp>
        <p:nvSpPr>
          <p:cNvPr id="2458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endParaRPr lang="hu-HU" sz="4000" b="1"/>
          </a:p>
          <a:p>
            <a:endParaRPr lang="hu-HU" sz="4000" b="1"/>
          </a:p>
          <a:p>
            <a:endParaRPr lang="hu-HU" sz="4000" b="1"/>
          </a:p>
        </p:txBody>
      </p:sp>
    </p:spTree>
    <p:custDataLst>
      <p:tags r:id="rId1"/>
    </p:custDataLst>
  </p:cSld>
  <p:clrMapOvr>
    <a:masterClrMapping/>
  </p:clrMapOvr>
  <p:transition advTm="5203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8775"/>
          </a:xfrm>
        </p:spPr>
        <p:txBody>
          <a:bodyPr/>
          <a:lstStyle/>
          <a:p>
            <a:r>
              <a:rPr lang="hu-HU" i="1">
                <a:solidFill>
                  <a:srgbClr val="FFFF00"/>
                </a:solidFill>
                <a:latin typeface="Times New Roman" pitchFamily="18" charset="0"/>
              </a:rPr>
              <a:t>A bolygók</a:t>
            </a:r>
            <a:r>
              <a:rPr lang="hu-HU"/>
              <a:t> </a:t>
            </a:r>
            <a:r>
              <a:rPr lang="hu-HU" i="1">
                <a:solidFill>
                  <a:schemeClr val="folHlink"/>
                </a:solidFill>
                <a:latin typeface="Times New Roman" pitchFamily="18" charset="0"/>
              </a:rPr>
              <a:t>a Nap körül direkt irányban (az óramutató járásával ellentétes irányban), ellipszis alakú pályán keringő, saját fénnyel nem rendelkező égitestek.</a:t>
            </a:r>
          </a:p>
        </p:txBody>
      </p:sp>
    </p:spTree>
    <p:custDataLst>
      <p:tags r:id="rId1"/>
    </p:custDataLst>
  </p:cSld>
  <p:clrMapOvr>
    <a:masterClrMapping/>
  </p:clrMapOvr>
  <p:transition advTm="4984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sz="4000" i="1">
                <a:solidFill>
                  <a:srgbClr val="990099"/>
                </a:solidFill>
                <a:latin typeface="Times New Roman" pitchFamily="18" charset="0"/>
              </a:rPr>
              <a:t>IV. </a:t>
            </a:r>
            <a:r>
              <a:rPr lang="hu-HU" sz="4000" i="1" u="sng">
                <a:solidFill>
                  <a:srgbClr val="990099"/>
                </a:solidFill>
                <a:latin typeface="Times New Roman" pitchFamily="18" charset="0"/>
              </a:rPr>
              <a:t>Naprendszerünk bolygói a Naptól távolodó sorrendben</a:t>
            </a:r>
            <a:r>
              <a:rPr lang="hu-HU" sz="4000" i="1">
                <a:solidFill>
                  <a:srgbClr val="99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9138"/>
            <a:ext cx="8785225" cy="1541462"/>
          </a:xfrm>
        </p:spPr>
        <p:txBody>
          <a:bodyPr/>
          <a:lstStyle/>
          <a:p>
            <a:pPr marL="1255713" indent="-1255713">
              <a:buFont typeface="Wingdings" pitchFamily="2" charset="2"/>
              <a:buNone/>
            </a:pPr>
            <a:r>
              <a:rPr lang="hu-HU" i="1">
                <a:latin typeface="Times New Roman" pitchFamily="18" charset="0"/>
              </a:rPr>
              <a:t>NAP </a:t>
            </a:r>
            <a:r>
              <a:rPr lang="hu-HU" i="1">
                <a:latin typeface="Times New Roman" pitchFamily="18" charset="0"/>
                <a:sym typeface="Wingdings 3" pitchFamily="18" charset="2"/>
              </a:rPr>
              <a:t> Merkúr  Vénusz  </a:t>
            </a:r>
            <a:r>
              <a:rPr lang="hu-HU" i="1">
                <a:solidFill>
                  <a:srgbClr val="FF5050"/>
                </a:solidFill>
                <a:latin typeface="Times New Roman" pitchFamily="18" charset="0"/>
                <a:sym typeface="Wingdings 3" pitchFamily="18" charset="2"/>
              </a:rPr>
              <a:t>Föld</a:t>
            </a:r>
            <a:r>
              <a:rPr lang="hu-HU" i="1">
                <a:latin typeface="Times New Roman" pitchFamily="18" charset="0"/>
                <a:sym typeface="Wingdings 3" pitchFamily="18" charset="2"/>
              </a:rPr>
              <a:t>  Mars  Jupiter  Szaturnusz  Uránusz  Neptunusz  (Plútó)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825"/>
            <a:ext cx="91440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7164388" y="3284538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  <p:custDataLst>
      <p:tags r:id="rId1"/>
    </p:custDataLst>
  </p:cSld>
  <p:clrMapOvr>
    <a:masterClrMapping/>
  </p:clrMapOvr>
  <p:transition advTm="16938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773238"/>
            <a:ext cx="4537075" cy="4525962"/>
          </a:xfrm>
        </p:spPr>
        <p:txBody>
          <a:bodyPr/>
          <a:lstStyle/>
          <a:p>
            <a:pPr marL="449263" indent="-449263">
              <a:buFont typeface="Wingdings" pitchFamily="2" charset="2"/>
              <a:buNone/>
            </a:pPr>
            <a:r>
              <a:rPr lang="hu-HU" sz="2800"/>
              <a:t/>
            </a:r>
            <a:br>
              <a:rPr lang="hu-HU" sz="2800"/>
            </a:br>
            <a:endParaRPr lang="hu-HU" sz="28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i="1">
                <a:solidFill>
                  <a:schemeClr val="folHlink"/>
                </a:solidFill>
                <a:latin typeface="Times New Roman" pitchFamily="18" charset="0"/>
              </a:rPr>
              <a:t>1. </a:t>
            </a:r>
            <a:r>
              <a:rPr lang="hu-HU" i="1">
                <a:solidFill>
                  <a:schemeClr val="folHlink"/>
                </a:solidFill>
                <a:latin typeface="Times New Roman" pitchFamily="18" charset="0"/>
                <a:hlinkClick r:id="rId4"/>
              </a:rPr>
              <a:t>Merkúr</a:t>
            </a:r>
            <a:endParaRPr lang="hu-HU" i="1">
              <a:solidFill>
                <a:schemeClr val="folHlink"/>
              </a:solidFill>
              <a:latin typeface="Times New Roman" pitchFamily="18" charset="0"/>
            </a:endParaRPr>
          </a:p>
        </p:txBody>
      </p:sp>
      <p:pic>
        <p:nvPicPr>
          <p:cNvPr id="30724" name="Picture 4" descr="mercu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238250"/>
            <a:ext cx="2757488" cy="52863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7688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i="1">
                <a:solidFill>
                  <a:schemeClr val="folHlink"/>
                </a:solidFill>
                <a:latin typeface="Times New Roman" pitchFamily="18" charset="0"/>
              </a:rPr>
              <a:t>2. Vénusz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268413"/>
            <a:ext cx="6769100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7468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b="1">
                <a:solidFill>
                  <a:srgbClr val="FF5050"/>
                </a:solidFill>
              </a:rPr>
              <a:t>3. Föld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105275" cy="4525963"/>
          </a:xfrm>
        </p:spPr>
        <p:txBody>
          <a:bodyPr/>
          <a:lstStyle/>
          <a:p>
            <a:r>
              <a:rPr lang="hu-HU" sz="2800" i="1">
                <a:solidFill>
                  <a:schemeClr val="folHlink"/>
                </a:solidFill>
                <a:latin typeface="Times New Roman" pitchFamily="18" charset="0"/>
              </a:rPr>
              <a:t>A Naptól a harmadik, bolygó. </a:t>
            </a:r>
          </a:p>
          <a:p>
            <a:r>
              <a:rPr lang="hu-HU" sz="2800" i="1">
                <a:solidFill>
                  <a:schemeClr val="folHlink"/>
                </a:solidFill>
                <a:latin typeface="Times New Roman" pitchFamily="18" charset="0"/>
              </a:rPr>
              <a:t>Naptól mért távolsága: 150 millió km  </a:t>
            </a:r>
          </a:p>
          <a:p>
            <a:r>
              <a:rPr lang="hu-HU" sz="2800" i="1">
                <a:solidFill>
                  <a:schemeClr val="folHlink"/>
                </a:solidFill>
                <a:latin typeface="Times New Roman" pitchFamily="18" charset="0"/>
              </a:rPr>
              <a:t>Átmérője: 12800 km</a:t>
            </a:r>
          </a:p>
          <a:p>
            <a:endParaRPr lang="hu-HU" sz="2800"/>
          </a:p>
        </p:txBody>
      </p:sp>
      <p:sp>
        <p:nvSpPr>
          <p:cNvPr id="3482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sk-SK" sz="2800"/>
          </a:p>
        </p:txBody>
      </p:sp>
      <p:pic>
        <p:nvPicPr>
          <p:cNvPr id="34821" name="Picture 5" descr="fo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1844675"/>
            <a:ext cx="4537075" cy="44894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3218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i="1">
                <a:solidFill>
                  <a:schemeClr val="folHlink"/>
                </a:solidFill>
                <a:latin typeface="Times New Roman" pitchFamily="18" charset="0"/>
              </a:rPr>
              <a:t>4. Mars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24815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sk-SK" sz="2800"/>
          </a:p>
        </p:txBody>
      </p:sp>
      <p:pic>
        <p:nvPicPr>
          <p:cNvPr id="36869" name="Picture 5" descr="vlpan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2349500"/>
            <a:ext cx="3313113" cy="3041650"/>
          </a:xfrm>
          <a:prstGeom prst="rect">
            <a:avLst/>
          </a:prstGeom>
          <a:noFill/>
        </p:spPr>
      </p:pic>
      <p:pic>
        <p:nvPicPr>
          <p:cNvPr id="36870" name="Picture 6" descr="marssm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875"/>
            <a:ext cx="4695825" cy="49625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864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i="1">
                <a:solidFill>
                  <a:schemeClr val="folHlink"/>
                </a:solidFill>
                <a:latin typeface="Times New Roman" pitchFamily="18" charset="0"/>
              </a:rPr>
              <a:t>5. Jupiter</a:t>
            </a:r>
          </a:p>
        </p:txBody>
      </p:sp>
      <p:pic>
        <p:nvPicPr>
          <p:cNvPr id="38915" name="Picture 3" descr="jupite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1341438"/>
            <a:ext cx="5905500" cy="478313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7313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i="1">
                <a:solidFill>
                  <a:srgbClr val="990099"/>
                </a:solidFill>
                <a:latin typeface="Times New Roman" pitchFamily="18" charset="0"/>
              </a:rPr>
              <a:t>Csillagászok nézetei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i="1">
                <a:solidFill>
                  <a:srgbClr val="FFFF00"/>
                </a:solidFill>
                <a:latin typeface="Times New Roman" pitchFamily="18" charset="0"/>
              </a:rPr>
              <a:t>Ptolemaiosz</a:t>
            </a:r>
            <a:r>
              <a:rPr lang="hu-HU"/>
              <a:t> </a:t>
            </a:r>
            <a:r>
              <a:rPr lang="hu-HU" i="1">
                <a:solidFill>
                  <a:schemeClr val="folHlink"/>
                </a:solidFill>
                <a:latin typeface="Times New Roman" pitchFamily="18" charset="0"/>
              </a:rPr>
              <a:t>ókori csillagász. Nézete : gömb alakú mozdulatlan föld. A világegyetem központját alkotja a Nap a Hold és az összes csillag körülötte kering.</a:t>
            </a:r>
          </a:p>
          <a:p>
            <a:r>
              <a:rPr lang="hu-HU" i="1">
                <a:solidFill>
                  <a:srgbClr val="FFFF00"/>
                </a:solidFill>
                <a:latin typeface="Times New Roman" pitchFamily="18" charset="0"/>
              </a:rPr>
              <a:t>Kopernikusz</a:t>
            </a:r>
            <a:r>
              <a:rPr lang="hu-HU" i="1">
                <a:solidFill>
                  <a:schemeClr val="folHlink"/>
                </a:solidFill>
                <a:latin typeface="Times New Roman" pitchFamily="18" charset="0"/>
              </a:rPr>
              <a:t> lengyel csillagász . Nézete : A Nap helyezkedik a középpontban és a bolygók körbe mozognak körülötte. /Heliocentrikus világkép/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58913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0913" y="5080000"/>
            <a:ext cx="184308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5891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i="1">
                <a:solidFill>
                  <a:schemeClr val="folHlink"/>
                </a:solidFill>
                <a:latin typeface="Times New Roman" pitchFamily="18" charset="0"/>
              </a:rPr>
              <a:t>6. Szaturnusz</a:t>
            </a:r>
          </a:p>
        </p:txBody>
      </p:sp>
      <p:pic>
        <p:nvPicPr>
          <p:cNvPr id="40963" name="Picture 3" descr="60satu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341438"/>
            <a:ext cx="7632700" cy="47720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7016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i="1">
                <a:solidFill>
                  <a:schemeClr val="folHlink"/>
                </a:solidFill>
                <a:latin typeface="Times New Roman" pitchFamily="18" charset="0"/>
              </a:rPr>
              <a:t>7. Uránusz</a:t>
            </a:r>
          </a:p>
        </p:txBody>
      </p:sp>
      <p:pic>
        <p:nvPicPr>
          <p:cNvPr id="43011" name="Picture 3" descr="70uran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628775"/>
            <a:ext cx="7127875" cy="44545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7329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i="1">
                <a:solidFill>
                  <a:schemeClr val="folHlink"/>
                </a:solidFill>
                <a:latin typeface="Times New Roman" pitchFamily="18" charset="0"/>
              </a:rPr>
              <a:t>8. Neptunusz</a:t>
            </a:r>
          </a:p>
        </p:txBody>
      </p:sp>
      <p:pic>
        <p:nvPicPr>
          <p:cNvPr id="45059" name="Picture 3" descr="neptun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628775"/>
            <a:ext cx="7632700" cy="44799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8437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6287"/>
          </a:xfrm>
          <a:noFill/>
          <a:ln/>
        </p:spPr>
        <p:txBody>
          <a:bodyPr/>
          <a:lstStyle/>
          <a:p>
            <a:r>
              <a:rPr lang="hu-HU" sz="4000" i="1" u="sng">
                <a:solidFill>
                  <a:srgbClr val="990099"/>
                </a:solidFill>
                <a:latin typeface="Times New Roman" pitchFamily="18" charset="0"/>
              </a:rPr>
              <a:t>A bolygók rendszerezése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4175" y="1600200"/>
            <a:ext cx="4038600" cy="4530725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marL="274638" indent="-274638">
              <a:lnSpc>
                <a:spcPct val="90000"/>
              </a:lnSpc>
              <a:buFont typeface="Wingdings" pitchFamily="2" charset="2"/>
              <a:buNone/>
            </a:pPr>
            <a:r>
              <a:rPr lang="hu-HU" i="1" u="sng">
                <a:solidFill>
                  <a:srgbClr val="FFFF00"/>
                </a:solidFill>
                <a:latin typeface="Times New Roman" pitchFamily="18" charset="0"/>
              </a:rPr>
              <a:t>Föld típusú vagy kőzetbolygók</a:t>
            </a:r>
            <a:r>
              <a:rPr lang="hu-HU" i="1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  <a:p>
            <a:pPr marL="274638" indent="-274638">
              <a:lnSpc>
                <a:spcPct val="90000"/>
              </a:lnSpc>
              <a:buFont typeface="Wingdings" pitchFamily="2" charset="2"/>
              <a:buNone/>
            </a:pPr>
            <a:r>
              <a:rPr lang="hu-HU" sz="2400" i="1">
                <a:solidFill>
                  <a:schemeClr val="folHlink"/>
                </a:solidFill>
                <a:latin typeface="Times New Roman" pitchFamily="18" charset="0"/>
              </a:rPr>
              <a:t>Merkúr, Vénusz, </a:t>
            </a:r>
          </a:p>
          <a:p>
            <a:pPr marL="274638" indent="-274638">
              <a:lnSpc>
                <a:spcPct val="90000"/>
              </a:lnSpc>
              <a:buFont typeface="Wingdings" pitchFamily="2" charset="2"/>
              <a:buNone/>
            </a:pPr>
            <a:r>
              <a:rPr lang="hu-HU" sz="2400" i="1">
                <a:solidFill>
                  <a:schemeClr val="folHlink"/>
                </a:solidFill>
                <a:latin typeface="Times New Roman" pitchFamily="18" charset="0"/>
              </a:rPr>
              <a:t>Föld, Mars. </a:t>
            </a:r>
          </a:p>
          <a:p>
            <a:pPr marL="274638" indent="-274638">
              <a:lnSpc>
                <a:spcPct val="90000"/>
              </a:lnSpc>
              <a:buFont typeface="Wingdings" pitchFamily="2" charset="2"/>
              <a:buNone/>
            </a:pPr>
            <a:r>
              <a:rPr lang="hu-HU" sz="2400" i="1">
                <a:solidFill>
                  <a:schemeClr val="folHlink"/>
                </a:solidFill>
                <a:latin typeface="Times New Roman" pitchFamily="18" charset="0"/>
              </a:rPr>
              <a:t>Közös tulajdonságaik:</a:t>
            </a:r>
          </a:p>
          <a:p>
            <a:pPr marL="274638" indent="-274638">
              <a:lnSpc>
                <a:spcPct val="90000"/>
              </a:lnSpc>
              <a:buFont typeface="Wingdings" pitchFamily="2" charset="2"/>
              <a:buNone/>
            </a:pPr>
            <a:endParaRPr lang="hu-HU" sz="2400" i="1">
              <a:solidFill>
                <a:schemeClr val="folHlink"/>
              </a:solidFill>
              <a:latin typeface="Times New Roman" pitchFamily="18" charset="0"/>
            </a:endParaRPr>
          </a:p>
          <a:p>
            <a:pPr marL="274638" indent="-274638">
              <a:lnSpc>
                <a:spcPct val="90000"/>
              </a:lnSpc>
            </a:pPr>
            <a:r>
              <a:rPr lang="hu-HU" sz="2400" i="1">
                <a:solidFill>
                  <a:schemeClr val="folHlink"/>
                </a:solidFill>
                <a:latin typeface="Times New Roman" pitchFamily="18" charset="0"/>
              </a:rPr>
              <a:t>kis méretűek,</a:t>
            </a:r>
          </a:p>
          <a:p>
            <a:pPr marL="274638" indent="-274638">
              <a:lnSpc>
                <a:spcPct val="90000"/>
              </a:lnSpc>
            </a:pPr>
            <a:r>
              <a:rPr lang="hu-HU" sz="2400" i="1">
                <a:solidFill>
                  <a:schemeClr val="folHlink"/>
                </a:solidFill>
                <a:latin typeface="Times New Roman" pitchFamily="18" charset="0"/>
              </a:rPr>
              <a:t>kőzetek és fémek alkotják,</a:t>
            </a:r>
          </a:p>
          <a:p>
            <a:pPr marL="274638" indent="-274638">
              <a:lnSpc>
                <a:spcPct val="90000"/>
              </a:lnSpc>
            </a:pPr>
            <a:r>
              <a:rPr lang="hu-HU" sz="2400" i="1">
                <a:solidFill>
                  <a:schemeClr val="folHlink"/>
                </a:solidFill>
                <a:latin typeface="Times New Roman" pitchFamily="18" charset="0"/>
              </a:rPr>
              <a:t>szilárd a felszínűk,</a:t>
            </a:r>
          </a:p>
          <a:p>
            <a:pPr marL="274638" indent="-274638">
              <a:lnSpc>
                <a:spcPct val="90000"/>
              </a:lnSpc>
            </a:pPr>
            <a:r>
              <a:rPr lang="hu-HU" sz="2400" i="1">
                <a:solidFill>
                  <a:schemeClr val="folHlink"/>
                </a:solidFill>
                <a:latin typeface="Times New Roman" pitchFamily="18" charset="0"/>
              </a:rPr>
              <a:t>nincsenek gyűrűik</a:t>
            </a:r>
            <a:r>
              <a:rPr lang="hu-HU" sz="2400" b="1"/>
              <a:t>. 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1225" y="1600200"/>
            <a:ext cx="4038600" cy="4530725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marL="274638" indent="-274638">
              <a:lnSpc>
                <a:spcPct val="90000"/>
              </a:lnSpc>
              <a:buFont typeface="Wingdings" pitchFamily="2" charset="2"/>
              <a:buNone/>
            </a:pPr>
            <a:r>
              <a:rPr lang="hu-HU" i="1" u="sng">
                <a:solidFill>
                  <a:srgbClr val="FFFF00"/>
                </a:solidFill>
                <a:latin typeface="Times New Roman" pitchFamily="18" charset="0"/>
              </a:rPr>
              <a:t>Jupiter típusú vagy gázbolygók</a:t>
            </a:r>
            <a:r>
              <a:rPr lang="hu-HU" i="1">
                <a:solidFill>
                  <a:srgbClr val="FFFF00"/>
                </a:solidFill>
                <a:latin typeface="Times New Roman" pitchFamily="18" charset="0"/>
              </a:rPr>
              <a:t>:</a:t>
            </a:r>
            <a:r>
              <a:rPr lang="hu-HU" sz="2400" i="1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 marL="274638" indent="-274638">
              <a:lnSpc>
                <a:spcPct val="90000"/>
              </a:lnSpc>
              <a:buFont typeface="Wingdings" pitchFamily="2" charset="2"/>
              <a:buNone/>
            </a:pPr>
            <a:r>
              <a:rPr lang="hu-HU" sz="2400" i="1">
                <a:solidFill>
                  <a:schemeClr val="folHlink"/>
                </a:solidFill>
                <a:latin typeface="Times New Roman" pitchFamily="18" charset="0"/>
              </a:rPr>
              <a:t>Jupiter, Szaturnusz, Uránusz, Neptunusz. </a:t>
            </a:r>
          </a:p>
          <a:p>
            <a:pPr marL="274638" indent="-274638">
              <a:lnSpc>
                <a:spcPct val="90000"/>
              </a:lnSpc>
              <a:buFont typeface="Wingdings" pitchFamily="2" charset="2"/>
              <a:buNone/>
            </a:pPr>
            <a:r>
              <a:rPr lang="hu-HU" sz="2400" i="1">
                <a:solidFill>
                  <a:schemeClr val="folHlink"/>
                </a:solidFill>
                <a:latin typeface="Times New Roman" pitchFamily="18" charset="0"/>
              </a:rPr>
              <a:t>Közös tulajdonságaik:</a:t>
            </a:r>
          </a:p>
          <a:p>
            <a:pPr marL="274638" indent="-274638">
              <a:lnSpc>
                <a:spcPct val="90000"/>
              </a:lnSpc>
              <a:buFont typeface="Wingdings" pitchFamily="2" charset="2"/>
              <a:buNone/>
            </a:pPr>
            <a:endParaRPr lang="hu-HU" sz="2400" i="1">
              <a:solidFill>
                <a:schemeClr val="folHlink"/>
              </a:solidFill>
              <a:latin typeface="Times New Roman" pitchFamily="18" charset="0"/>
            </a:endParaRPr>
          </a:p>
          <a:p>
            <a:pPr marL="274638" indent="-274638">
              <a:lnSpc>
                <a:spcPct val="90000"/>
              </a:lnSpc>
            </a:pPr>
            <a:r>
              <a:rPr lang="hu-HU" sz="2400" i="1">
                <a:solidFill>
                  <a:schemeClr val="folHlink"/>
                </a:solidFill>
                <a:latin typeface="Times New Roman" pitchFamily="18" charset="0"/>
              </a:rPr>
              <a:t>nagy méretűek</a:t>
            </a:r>
          </a:p>
          <a:p>
            <a:pPr marL="274638" indent="-274638">
              <a:lnSpc>
                <a:spcPct val="90000"/>
              </a:lnSpc>
            </a:pPr>
            <a:r>
              <a:rPr lang="hu-HU" sz="2400" i="1">
                <a:solidFill>
                  <a:schemeClr val="folHlink"/>
                </a:solidFill>
                <a:latin typeface="Times New Roman" pitchFamily="18" charset="0"/>
              </a:rPr>
              <a:t>hidrogén és hélium   alkotja őket</a:t>
            </a:r>
          </a:p>
          <a:p>
            <a:pPr marL="274638" indent="-274638">
              <a:lnSpc>
                <a:spcPct val="90000"/>
              </a:lnSpc>
            </a:pPr>
            <a:r>
              <a:rPr lang="hu-HU" sz="2400" i="1">
                <a:solidFill>
                  <a:schemeClr val="folHlink"/>
                </a:solidFill>
                <a:latin typeface="Times New Roman" pitchFamily="18" charset="0"/>
              </a:rPr>
              <a:t>nincs szilárd felszínük</a:t>
            </a:r>
          </a:p>
          <a:p>
            <a:pPr marL="274638" indent="-274638">
              <a:lnSpc>
                <a:spcPct val="90000"/>
              </a:lnSpc>
            </a:pPr>
            <a:r>
              <a:rPr lang="hu-HU" sz="2400" i="1">
                <a:solidFill>
                  <a:schemeClr val="folHlink"/>
                </a:solidFill>
                <a:latin typeface="Times New Roman" pitchFamily="18" charset="0"/>
              </a:rPr>
              <a:t>vannak gyűrűik.</a:t>
            </a:r>
          </a:p>
        </p:txBody>
      </p:sp>
      <p:cxnSp>
        <p:nvCxnSpPr>
          <p:cNvPr id="47109" name="AutoShape 5"/>
          <p:cNvCxnSpPr>
            <a:cxnSpLocks noChangeShapeType="1"/>
            <a:stCxn id="47106" idx="2"/>
            <a:endCxn id="47107" idx="0"/>
          </p:cNvCxnSpPr>
          <p:nvPr/>
        </p:nvCxnSpPr>
        <p:spPr bwMode="auto">
          <a:xfrm flipH="1">
            <a:off x="2403475" y="1054100"/>
            <a:ext cx="2168525" cy="546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7110" name="AutoShape 6"/>
          <p:cNvCxnSpPr>
            <a:cxnSpLocks noChangeShapeType="1"/>
            <a:stCxn id="47106" idx="2"/>
            <a:endCxn id="47108" idx="0"/>
          </p:cNvCxnSpPr>
          <p:nvPr/>
        </p:nvCxnSpPr>
        <p:spPr bwMode="auto">
          <a:xfrm>
            <a:off x="4572000" y="1054100"/>
            <a:ext cx="2168525" cy="546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0" y="6237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>
              <a:latin typeface="Arial" charset="0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i="1">
                <a:solidFill>
                  <a:srgbClr val="FF5050"/>
                </a:solidFill>
                <a:latin typeface="Times New Roman" pitchFamily="18" charset="0"/>
              </a:rPr>
              <a:t>Plútó</a:t>
            </a:r>
          </a:p>
        </p:txBody>
      </p:sp>
      <p:cxnSp>
        <p:nvCxnSpPr>
          <p:cNvPr id="47113" name="AutoShape 9"/>
          <p:cNvCxnSpPr>
            <a:cxnSpLocks noChangeShapeType="1"/>
            <a:stCxn id="47107" idx="2"/>
            <a:endCxn id="47112" idx="0"/>
          </p:cNvCxnSpPr>
          <p:nvPr/>
        </p:nvCxnSpPr>
        <p:spPr bwMode="auto">
          <a:xfrm>
            <a:off x="2403475" y="6130925"/>
            <a:ext cx="2168525" cy="177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7114" name="AutoShape 10"/>
          <p:cNvCxnSpPr>
            <a:cxnSpLocks noChangeShapeType="1"/>
            <a:stCxn id="47108" idx="2"/>
            <a:endCxn id="47112" idx="0"/>
          </p:cNvCxnSpPr>
          <p:nvPr/>
        </p:nvCxnSpPr>
        <p:spPr bwMode="auto">
          <a:xfrm flipH="1">
            <a:off x="4572000" y="6130925"/>
            <a:ext cx="2168525" cy="177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</p:spTree>
    <p:custDataLst>
      <p:tags r:id="rId1"/>
    </p:custDataLst>
  </p:cSld>
  <p:clrMapOvr>
    <a:masterClrMapping/>
  </p:clrMapOvr>
  <p:transition advTm="33562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471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 animBg="1"/>
      <p:bldP spid="47108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1825"/>
          </a:xfrm>
          <a:noFill/>
          <a:ln/>
        </p:spPr>
        <p:txBody>
          <a:bodyPr/>
          <a:lstStyle/>
          <a:p>
            <a:r>
              <a:rPr lang="hu-HU" sz="3600" i="1">
                <a:solidFill>
                  <a:srgbClr val="990099"/>
                </a:solidFill>
                <a:latin typeface="Times New Roman" pitchFamily="18" charset="0"/>
              </a:rPr>
              <a:t>3. HOLDAK</a:t>
            </a:r>
          </a:p>
        </p:txBody>
      </p:sp>
      <p:pic>
        <p:nvPicPr>
          <p:cNvPr id="49155" name="Picture 3"/>
          <p:cNvPicPr preferRelativeResize="0">
            <a:picLocks noGrp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835150" y="1628775"/>
            <a:ext cx="5565775" cy="5038725"/>
          </a:xfrm>
          <a:noFill/>
        </p:spPr>
      </p:pic>
    </p:spTree>
    <p:custDataLst>
      <p:tags r:id="rId1"/>
    </p:custDataLst>
  </p:cSld>
  <p:clrMapOvr>
    <a:masterClrMapping/>
  </p:clrMapOvr>
  <p:transition advTm="6109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9312"/>
          </a:xfrm>
          <a:noFill/>
          <a:ln/>
        </p:spPr>
        <p:txBody>
          <a:bodyPr/>
          <a:lstStyle/>
          <a:p>
            <a:r>
              <a:rPr lang="hu-HU" sz="4000" i="1">
                <a:solidFill>
                  <a:srgbClr val="990099"/>
                </a:solidFill>
                <a:latin typeface="Times New Roman" pitchFamily="18" charset="0"/>
              </a:rPr>
              <a:t>4. KISBOLYGÓK</a:t>
            </a:r>
            <a:r>
              <a:rPr lang="hu-HU" sz="4000" b="1"/>
              <a:t/>
            </a:r>
            <a:br>
              <a:rPr lang="hu-HU" sz="4000" b="1"/>
            </a:br>
            <a:r>
              <a:rPr lang="hu-HU" sz="2800" i="1">
                <a:solidFill>
                  <a:srgbClr val="FFFF00"/>
                </a:solidFill>
                <a:latin typeface="Times New Roman" pitchFamily="18" charset="0"/>
              </a:rPr>
              <a:t>(kb. 100 ezer db)</a:t>
            </a:r>
          </a:p>
        </p:txBody>
      </p:sp>
      <p:pic>
        <p:nvPicPr>
          <p:cNvPr id="51203" name="Picture 3"/>
          <p:cNvPicPr preferRelativeResize="0">
            <a:picLocks noGrp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03350" y="2387600"/>
            <a:ext cx="6121400" cy="4470400"/>
          </a:xfrm>
          <a:noFill/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84213" y="1341438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 kisbolygók</a:t>
            </a:r>
            <a:r>
              <a:rPr lang="hu-H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24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(aszteroidák) a Mars és a Jupiter között keringő, kis méretű égitestek.</a:t>
            </a:r>
          </a:p>
        </p:txBody>
      </p:sp>
    </p:spTree>
    <p:custDataLst>
      <p:tags r:id="rId1"/>
    </p:custDataLst>
  </p:cSld>
  <p:clrMapOvr>
    <a:masterClrMapping/>
  </p:clrMapOvr>
  <p:transition advTm="911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9312"/>
          </a:xfrm>
          <a:noFill/>
          <a:ln/>
        </p:spPr>
        <p:txBody>
          <a:bodyPr/>
          <a:lstStyle/>
          <a:p>
            <a:r>
              <a:rPr lang="hu-HU" sz="4000" i="1">
                <a:solidFill>
                  <a:srgbClr val="990099"/>
                </a:solidFill>
                <a:latin typeface="Times New Roman" pitchFamily="18" charset="0"/>
              </a:rPr>
              <a:t>5. METEOROK</a:t>
            </a:r>
          </a:p>
        </p:txBody>
      </p:sp>
      <p:pic>
        <p:nvPicPr>
          <p:cNvPr id="53251" name="Picture 3"/>
          <p:cNvPicPr preferRelativeResize="0">
            <a:picLocks noGrp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42988" y="1268413"/>
            <a:ext cx="7056437" cy="5329237"/>
          </a:xfrm>
          <a:noFill/>
        </p:spPr>
      </p:pic>
    </p:spTree>
    <p:custDataLst>
      <p:tags r:id="rId1"/>
    </p:custDataLst>
  </p:cSld>
  <p:clrMapOvr>
    <a:masterClrMapping/>
  </p:clrMapOvr>
  <p:transition advTm="6626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976938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Symbol" pitchFamily="18" charset="2"/>
              <a:buChar char=""/>
            </a:pPr>
            <a:r>
              <a:rPr lang="hu-HU" i="1">
                <a:solidFill>
                  <a:srgbClr val="FFFF00"/>
                </a:solidFill>
                <a:latin typeface="Times New Roman" pitchFamily="18" charset="0"/>
              </a:rPr>
              <a:t>A meteorok</a:t>
            </a:r>
            <a:r>
              <a:rPr lang="hu-HU"/>
              <a:t> </a:t>
            </a:r>
            <a:r>
              <a:rPr lang="hu-HU" i="1">
                <a:solidFill>
                  <a:schemeClr val="folHlink"/>
                </a:solidFill>
                <a:latin typeface="Times New Roman" pitchFamily="18" charset="0"/>
              </a:rPr>
              <a:t>("hullócsillagok") különböző tömegű (a grammtól a több száz tonnáig), a Nap körül keringő égitestek. amelyeknek a pályája gyakran keresztezheti a Föld pályáját. Ha a Föld légterébe kerülnek, felizzanak, hőmérsékletük az 1500-3000 °C-ot is elérheti. A meteorok jelentős része a légkörön való áthaladás közben, 70-80 km-es magasságban elhamvad, néhány (évente 30-50 db) azonban a Föld felszínét is elérheti, ezeket</a:t>
            </a:r>
            <a:r>
              <a:rPr lang="hu-HU"/>
              <a:t> </a:t>
            </a:r>
            <a:r>
              <a:rPr lang="hu-HU" i="1" u="sng">
                <a:solidFill>
                  <a:srgbClr val="FFFF00"/>
                </a:solidFill>
                <a:latin typeface="Times New Roman" pitchFamily="18" charset="0"/>
              </a:rPr>
              <a:t>meteoritnak</a:t>
            </a:r>
            <a:r>
              <a:rPr lang="hu-HU" i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i="1">
                <a:solidFill>
                  <a:schemeClr val="folHlink"/>
                </a:solidFill>
                <a:latin typeface="Times New Roman" pitchFamily="18" charset="0"/>
              </a:rPr>
              <a:t>nevezzük. A meteoritokat anyaguk szerint csoportosítják, így beszélhetünk vas-</a:t>
            </a:r>
            <a:r>
              <a:rPr lang="hu-HU"/>
              <a:t>, </a:t>
            </a:r>
            <a:r>
              <a:rPr lang="hu-HU" i="1">
                <a:solidFill>
                  <a:srgbClr val="FFFF00"/>
                </a:solidFill>
                <a:latin typeface="Times New Roman" pitchFamily="18" charset="0"/>
              </a:rPr>
              <a:t>kő-vas- és kőmeteoritokról. </a:t>
            </a:r>
          </a:p>
        </p:txBody>
      </p:sp>
    </p:spTree>
    <p:custDataLst>
      <p:tags r:id="rId1"/>
    </p:custDataLst>
  </p:cSld>
  <p:clrMapOvr>
    <a:masterClrMapping/>
  </p:clrMapOvr>
  <p:transition advTm="34125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9312"/>
          </a:xfrm>
          <a:noFill/>
          <a:ln/>
        </p:spPr>
        <p:txBody>
          <a:bodyPr/>
          <a:lstStyle/>
          <a:p>
            <a:r>
              <a:rPr lang="hu-HU" sz="4000" i="1">
                <a:solidFill>
                  <a:srgbClr val="990099"/>
                </a:solidFill>
                <a:latin typeface="Times New Roman" pitchFamily="18" charset="0"/>
              </a:rPr>
              <a:t>6. ÜSTÖKÖSÖK</a:t>
            </a:r>
          </a:p>
        </p:txBody>
      </p:sp>
      <p:pic>
        <p:nvPicPr>
          <p:cNvPr id="57347" name="Picture 3" descr="950com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1341438"/>
            <a:ext cx="5184775" cy="48672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7655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22875"/>
          </a:xfrm>
        </p:spPr>
        <p:txBody>
          <a:bodyPr/>
          <a:lstStyle/>
          <a:p>
            <a:pPr>
              <a:buSzTx/>
              <a:buFont typeface="Symbol" pitchFamily="18" charset="2"/>
              <a:buChar char=""/>
            </a:pPr>
            <a:r>
              <a:rPr lang="hu-HU" i="1">
                <a:solidFill>
                  <a:schemeClr val="folHlink"/>
                </a:solidFill>
                <a:latin typeface="Times New Roman" pitchFamily="18" charset="0"/>
              </a:rPr>
              <a:t>Szinte teljes tömegük a magban összpontosul, melynek átmérője 10 km körüli. Amikor az üstökös a Nap közelébe kerül, a magból gáz és por áramlik ki, ez hozza létre az üstököt vagy kómát, az üstökös fényleni kezd. A Napból áradó fénynyomás, a napszél a gáz- és porrészecskéket a Nappal ellentétes irányba fújja, így kialakul az átlagosan 10-20 millió km hosszú, látványos csóva. </a:t>
            </a:r>
          </a:p>
        </p:txBody>
      </p:sp>
    </p:spTree>
    <p:custDataLst>
      <p:tags r:id="rId1"/>
    </p:custDataLst>
  </p:cSld>
  <p:clrMapOvr>
    <a:masterClrMapping/>
  </p:clrMapOvr>
  <p:transition advTm="20468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i="1">
                <a:solidFill>
                  <a:srgbClr val="990099"/>
                </a:solidFill>
                <a:latin typeface="Times New Roman" pitchFamily="18" charset="0"/>
              </a:rPr>
              <a:t>Csillagászok nézetei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r>
              <a:rPr lang="hu-HU" i="1">
                <a:solidFill>
                  <a:srgbClr val="FFFF00"/>
                </a:solidFill>
                <a:latin typeface="Times New Roman" pitchFamily="18" charset="0"/>
              </a:rPr>
              <a:t>Galilei</a:t>
            </a:r>
            <a:r>
              <a:rPr lang="hu-HU" i="1">
                <a:solidFill>
                  <a:schemeClr val="folHlink"/>
                </a:solidFill>
                <a:latin typeface="Times New Roman" pitchFamily="18" charset="0"/>
              </a:rPr>
              <a:t> olasz tudós. A távcső feltalálója. Nézete: A Földet ő is forgásban lévő égitestnek gondolta.</a:t>
            </a:r>
          </a:p>
          <a:p>
            <a:r>
              <a:rPr lang="hu-HU" i="1">
                <a:solidFill>
                  <a:srgbClr val="FFFF00"/>
                </a:solidFill>
                <a:latin typeface="Times New Roman" pitchFamily="18" charset="0"/>
              </a:rPr>
              <a:t>Kepler</a:t>
            </a:r>
            <a:r>
              <a:rPr lang="hu-HU" i="1">
                <a:solidFill>
                  <a:schemeClr val="folHlink"/>
                </a:solidFill>
                <a:latin typeface="Times New Roman" pitchFamily="18" charset="0"/>
              </a:rPr>
              <a:t> német csillagász. Nézet: A bolygók pályája ellipszis alakú.Ő fogalmazta meg a bolygók a Naphoz viszonyított mozgásának törvényét.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319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4672013"/>
            <a:ext cx="226695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8016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9312"/>
          </a:xfrm>
          <a:noFill/>
          <a:ln/>
        </p:spPr>
        <p:txBody>
          <a:bodyPr/>
          <a:lstStyle/>
          <a:p>
            <a:r>
              <a:rPr lang="hu-HU" sz="4000" i="1">
                <a:solidFill>
                  <a:srgbClr val="990099"/>
                </a:solidFill>
                <a:latin typeface="Times New Roman" pitchFamily="18" charset="0"/>
              </a:rPr>
              <a:t>7. BOLYGÓKÖZI ANYAG</a:t>
            </a:r>
            <a:br>
              <a:rPr lang="hu-HU" sz="4000" i="1">
                <a:solidFill>
                  <a:srgbClr val="990099"/>
                </a:solidFill>
                <a:latin typeface="Times New Roman" pitchFamily="18" charset="0"/>
              </a:rPr>
            </a:br>
            <a:r>
              <a:rPr lang="hu-HU" sz="3200" i="1">
                <a:solidFill>
                  <a:srgbClr val="FFFF00"/>
                </a:solidFill>
                <a:latin typeface="Times New Roman" pitchFamily="18" charset="0"/>
              </a:rPr>
              <a:t>(kozmikus por, gázok)</a:t>
            </a:r>
          </a:p>
        </p:txBody>
      </p:sp>
      <p:pic>
        <p:nvPicPr>
          <p:cNvPr id="61443" name="Picture 3" descr="aurora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2060575"/>
            <a:ext cx="6913563" cy="42227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625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8775"/>
          </a:xfrm>
        </p:spPr>
        <p:txBody>
          <a:bodyPr/>
          <a:lstStyle/>
          <a:p>
            <a:pPr marL="812800" indent="-812800">
              <a:buSzTx/>
              <a:buFont typeface="Wingdings" pitchFamily="2" charset="2"/>
              <a:buNone/>
            </a:pPr>
            <a:r>
              <a:rPr lang="hu-HU" i="1">
                <a:solidFill>
                  <a:srgbClr val="FFFF00"/>
                </a:solidFill>
                <a:latin typeface="Times New Roman" pitchFamily="18" charset="0"/>
              </a:rPr>
              <a:t>A bolygóközi anyag</a:t>
            </a:r>
            <a:r>
              <a:rPr lang="hu-HU"/>
              <a:t> </a:t>
            </a:r>
          </a:p>
          <a:p>
            <a:pPr marL="812800" indent="-812800">
              <a:buSzTx/>
              <a:buFont typeface="Wingdings" pitchFamily="2" charset="2"/>
              <a:buNone/>
            </a:pPr>
            <a:endParaRPr lang="hu-HU"/>
          </a:p>
          <a:p>
            <a:pPr marL="812800" indent="-812800">
              <a:buSzTx/>
              <a:buFont typeface="Wingdings" pitchFamily="2" charset="2"/>
              <a:buChar char="§"/>
            </a:pPr>
            <a:r>
              <a:rPr lang="hu-HU" i="1">
                <a:solidFill>
                  <a:schemeClr val="folHlink"/>
                </a:solidFill>
                <a:latin typeface="Times New Roman" pitchFamily="18" charset="0"/>
              </a:rPr>
              <a:t>egyik része por, amely az üstökösök szétszóródásából, a kisbolygók feldarabolódásából keletkezik, </a:t>
            </a:r>
          </a:p>
          <a:p>
            <a:pPr marL="812800" indent="-812800">
              <a:buSzTx/>
              <a:buFont typeface="Wingdings" pitchFamily="2" charset="2"/>
              <a:buChar char="§"/>
            </a:pPr>
            <a:endParaRPr lang="hu-HU" i="1">
              <a:solidFill>
                <a:schemeClr val="folHlink"/>
              </a:solidFill>
              <a:latin typeface="Times New Roman" pitchFamily="18" charset="0"/>
            </a:endParaRPr>
          </a:p>
          <a:p>
            <a:pPr marL="812800" indent="-812800">
              <a:buSzTx/>
              <a:buFont typeface="Wingdings" pitchFamily="2" charset="2"/>
              <a:buChar char="§"/>
            </a:pPr>
            <a:r>
              <a:rPr lang="hu-HU" i="1">
                <a:solidFill>
                  <a:schemeClr val="folHlink"/>
                </a:solidFill>
                <a:latin typeface="Times New Roman" pitchFamily="18" charset="0"/>
              </a:rPr>
              <a:t>másik része gáz, amely főleg a Napból származik, de a kozmikus sugárzással érkező részecskék is csatlakoznak hozzá</a:t>
            </a:r>
            <a:r>
              <a:rPr lang="hu-HU"/>
              <a:t>.</a:t>
            </a:r>
          </a:p>
        </p:txBody>
      </p:sp>
    </p:spTree>
    <p:custDataLst>
      <p:tags r:id="rId1"/>
    </p:custDataLst>
  </p:cSld>
  <p:clrMapOvr>
    <a:masterClrMapping/>
  </p:clrMapOvr>
  <p:transition advTm="13454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sz="quarter"/>
          </p:nvPr>
        </p:nvSpPr>
        <p:spPr>
          <a:noFill/>
          <a:ln/>
        </p:spPr>
        <p:txBody>
          <a:bodyPr/>
          <a:lstStyle/>
          <a:p>
            <a:r>
              <a:rPr lang="hu-HU" sz="4000" i="1">
                <a:solidFill>
                  <a:srgbClr val="990099"/>
                </a:solidFill>
                <a:latin typeface="Times New Roman" pitchFamily="18" charset="0"/>
              </a:rPr>
              <a:t>8. Mesterséges égitestek</a:t>
            </a:r>
          </a:p>
        </p:txBody>
      </p:sp>
      <p:pic>
        <p:nvPicPr>
          <p:cNvPr id="6553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1268413"/>
            <a:ext cx="4038600" cy="2736850"/>
          </a:xfrm>
        </p:spPr>
      </p:pic>
      <p:pic>
        <p:nvPicPr>
          <p:cNvPr id="65540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5288" y="4221163"/>
            <a:ext cx="4038600" cy="2187575"/>
          </a:xfrm>
        </p:spPr>
      </p:pic>
      <p:pic>
        <p:nvPicPr>
          <p:cNvPr id="65541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57200" y="1268413"/>
            <a:ext cx="4038600" cy="2736850"/>
          </a:xfrm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4221163"/>
            <a:ext cx="309721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586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i="1" u="sng">
                <a:solidFill>
                  <a:srgbClr val="990099"/>
                </a:solidFill>
                <a:latin typeface="Times New Roman" pitchFamily="18" charset="0"/>
              </a:rPr>
              <a:t>A Föld környezete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3" y="1560513"/>
            <a:ext cx="8229600" cy="49974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/>
              <a:t>	</a:t>
            </a:r>
            <a:r>
              <a:rPr lang="hu-HU" i="1">
                <a:solidFill>
                  <a:srgbClr val="FFFF00"/>
                </a:solidFill>
                <a:latin typeface="Times New Roman" pitchFamily="18" charset="0"/>
              </a:rPr>
              <a:t>Világegyetem</a:t>
            </a:r>
            <a:r>
              <a:rPr lang="hu-HU" i="1">
                <a:latin typeface="Times New Roman" pitchFamily="18" charset="0"/>
              </a:rPr>
              <a:t> </a:t>
            </a:r>
            <a:r>
              <a:rPr lang="hu-HU" i="1">
                <a:solidFill>
                  <a:schemeClr val="folHlink"/>
                </a:solidFill>
                <a:latin typeface="Times New Roman" pitchFamily="18" charset="0"/>
              </a:rPr>
              <a:t>(Univerzum)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i="1">
                <a:latin typeface="Times New Roman" pitchFamily="18" charset="0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hu-HU" i="1">
                <a:solidFill>
                  <a:srgbClr val="FFFF00"/>
                </a:solidFill>
                <a:latin typeface="Times New Roman" pitchFamily="18" charset="0"/>
              </a:rPr>
              <a:t>Metagalaxis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i="1">
                <a:latin typeface="Times New Roman" pitchFamily="18" charset="0"/>
              </a:rPr>
              <a:t>		</a:t>
            </a:r>
          </a:p>
          <a:p>
            <a:pPr>
              <a:lnSpc>
                <a:spcPct val="90000"/>
              </a:lnSpc>
            </a:pPr>
            <a:r>
              <a:rPr lang="hu-HU" i="1">
                <a:solidFill>
                  <a:srgbClr val="FFFF00"/>
                </a:solidFill>
                <a:latin typeface="Times New Roman" pitchFamily="18" charset="0"/>
              </a:rPr>
              <a:t>Extragalaxis</a:t>
            </a:r>
            <a:r>
              <a:rPr lang="hu-HU" i="1">
                <a:latin typeface="Times New Roman" pitchFamily="18" charset="0"/>
              </a:rPr>
              <a:t> </a:t>
            </a:r>
            <a:r>
              <a:rPr lang="hu-HU" i="1">
                <a:solidFill>
                  <a:schemeClr val="folHlink"/>
                </a:solidFill>
                <a:latin typeface="Times New Roman" pitchFamily="18" charset="0"/>
              </a:rPr>
              <a:t>(Pl. Androméda-köd)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i="1">
                <a:latin typeface="Times New Roman" pitchFamily="18" charset="0"/>
              </a:rPr>
              <a:t>		</a:t>
            </a:r>
          </a:p>
          <a:p>
            <a:pPr>
              <a:lnSpc>
                <a:spcPct val="90000"/>
              </a:lnSpc>
            </a:pPr>
            <a:r>
              <a:rPr lang="hu-HU" i="1">
                <a:solidFill>
                  <a:srgbClr val="FFFF00"/>
                </a:solidFill>
                <a:latin typeface="Times New Roman" pitchFamily="18" charset="0"/>
              </a:rPr>
              <a:t>Galaxis</a:t>
            </a:r>
            <a:r>
              <a:rPr lang="hu-HU" i="1">
                <a:latin typeface="Times New Roman" pitchFamily="18" charset="0"/>
              </a:rPr>
              <a:t> </a:t>
            </a:r>
            <a:r>
              <a:rPr lang="hu-HU" i="1">
                <a:solidFill>
                  <a:schemeClr val="folHlink"/>
                </a:solidFill>
                <a:latin typeface="Times New Roman" pitchFamily="18" charset="0"/>
              </a:rPr>
              <a:t>(Tejútrendszer)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i="1">
                <a:latin typeface="Times New Roman" pitchFamily="18" charset="0"/>
              </a:rPr>
              <a:t>		</a:t>
            </a:r>
          </a:p>
          <a:p>
            <a:pPr>
              <a:lnSpc>
                <a:spcPct val="90000"/>
              </a:lnSpc>
            </a:pPr>
            <a:r>
              <a:rPr lang="hu-HU" i="1">
                <a:solidFill>
                  <a:srgbClr val="FFFF00"/>
                </a:solidFill>
                <a:latin typeface="Times New Roman" pitchFamily="18" charset="0"/>
              </a:rPr>
              <a:t>Naprendszer</a:t>
            </a:r>
          </a:p>
        </p:txBody>
      </p:sp>
    </p:spTree>
    <p:custDataLst>
      <p:tags r:id="rId1"/>
    </p:custDataLst>
  </p:cSld>
  <p:clrMapOvr>
    <a:masterClrMapping/>
  </p:clrMapOvr>
  <p:transition advTm="21891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sz="4000" i="1" u="sng">
                <a:solidFill>
                  <a:srgbClr val="990099"/>
                </a:solidFill>
                <a:latin typeface="Times New Roman" pitchFamily="18" charset="0"/>
              </a:rPr>
              <a:t>Mértékegységek:</a:t>
            </a:r>
            <a:r>
              <a:rPr lang="hu-HU" sz="4000" i="1" u="sng">
                <a:latin typeface="Times New Roman" pitchFamily="18" charset="0"/>
              </a:rPr>
              <a:t/>
            </a:r>
            <a:br>
              <a:rPr lang="hu-HU" sz="4000" i="1" u="sng">
                <a:latin typeface="Times New Roman" pitchFamily="18" charset="0"/>
              </a:rPr>
            </a:br>
            <a:endParaRPr lang="hu-HU" sz="4000" i="1" u="sng"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4895850"/>
          </a:xfrm>
        </p:spPr>
        <p:txBody>
          <a:bodyPr/>
          <a:lstStyle/>
          <a:p>
            <a:r>
              <a:rPr lang="hu-HU" b="1">
                <a:solidFill>
                  <a:srgbClr val="FFFF00"/>
                </a:solidFill>
                <a:latin typeface="Times New Roman" pitchFamily="18" charset="0"/>
              </a:rPr>
              <a:t>Fényév</a:t>
            </a:r>
            <a:r>
              <a:rPr lang="hu-HU">
                <a:solidFill>
                  <a:srgbClr val="FFFF00"/>
                </a:solidFill>
                <a:latin typeface="Times New Roman" pitchFamily="18" charset="0"/>
              </a:rPr>
              <a:t>:</a:t>
            </a:r>
            <a:r>
              <a:rPr lang="hu-HU"/>
              <a:t> </a:t>
            </a:r>
            <a:r>
              <a:rPr lang="hu-HU" i="1">
                <a:solidFill>
                  <a:schemeClr val="folHlink"/>
                </a:solidFill>
              </a:rPr>
              <a:t>az a távolság, amelyet a fény egy év alatt tesz meg. (A fény terjedési sebessége: 300.000 km/s.)</a:t>
            </a:r>
          </a:p>
          <a:p>
            <a:endParaRPr lang="hu-HU" i="1">
              <a:solidFill>
                <a:schemeClr val="folHlink"/>
              </a:solidFill>
            </a:endParaRPr>
          </a:p>
          <a:p>
            <a:r>
              <a:rPr lang="hu-HU" b="1">
                <a:solidFill>
                  <a:srgbClr val="FFFF00"/>
                </a:solidFill>
                <a:latin typeface="Times New Roman" pitchFamily="18" charset="0"/>
              </a:rPr>
              <a:t>Csillagászati egység</a:t>
            </a:r>
            <a:r>
              <a:rPr lang="hu-HU"/>
              <a:t> </a:t>
            </a:r>
            <a:r>
              <a:rPr lang="hu-HU" i="1">
                <a:solidFill>
                  <a:schemeClr val="folHlink"/>
                </a:solidFill>
              </a:rPr>
              <a:t>(CsE): Megegyezik a Nap - Föld távolsággal, ami 149,6 millió km. </a:t>
            </a:r>
          </a:p>
          <a:p>
            <a:pPr>
              <a:buFont typeface="Wingdings" pitchFamily="2" charset="2"/>
              <a:buNone/>
            </a:pPr>
            <a:r>
              <a:rPr lang="hu-HU" i="1">
                <a:solidFill>
                  <a:schemeClr val="folHlink"/>
                </a:solidFill>
              </a:rPr>
              <a:t>	(Egy CsE közelítőleg 150 millió km.)</a:t>
            </a:r>
            <a:br>
              <a:rPr lang="hu-HU" i="1">
                <a:solidFill>
                  <a:schemeClr val="folHlink"/>
                </a:solidFill>
              </a:rPr>
            </a:br>
            <a:endParaRPr lang="hu-HU" i="1">
              <a:solidFill>
                <a:schemeClr val="folHlink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486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r>
              <a:rPr lang="hu-HU" sz="4000" i="1" u="sng">
                <a:solidFill>
                  <a:srgbClr val="990099"/>
                </a:solidFill>
                <a:latin typeface="Times New Roman" pitchFamily="18" charset="0"/>
              </a:rPr>
              <a:t>Tejútrendszer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i="1">
                <a:solidFill>
                  <a:schemeClr val="folHlink"/>
                </a:solidFill>
                <a:latin typeface="Times New Roman" pitchFamily="18" charset="0"/>
              </a:rPr>
              <a:t>Az a galaxis, amelyben a Nap és Földünk is elhelyezkedik. </a:t>
            </a:r>
          </a:p>
          <a:p>
            <a:pPr>
              <a:lnSpc>
                <a:spcPct val="90000"/>
              </a:lnSpc>
            </a:pPr>
            <a:endParaRPr lang="hu-HU" i="1">
              <a:solidFill>
                <a:schemeClr val="folHlink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u-HU" i="1">
                <a:solidFill>
                  <a:schemeClr val="folHlink"/>
                </a:solidFill>
                <a:latin typeface="Times New Roman" pitchFamily="18" charset="0"/>
              </a:rPr>
              <a:t>100 ezer fényév átmérőjű spirális galaxis, melyben kb. százmilliárd csillag található. </a:t>
            </a:r>
          </a:p>
          <a:p>
            <a:pPr>
              <a:lnSpc>
                <a:spcPct val="90000"/>
              </a:lnSpc>
            </a:pPr>
            <a:endParaRPr lang="hu-HU" i="1">
              <a:solidFill>
                <a:schemeClr val="folHlink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u-HU" i="1">
                <a:solidFill>
                  <a:schemeClr val="folHlink"/>
                </a:solidFill>
                <a:latin typeface="Times New Roman" pitchFamily="18" charset="0"/>
              </a:rPr>
              <a:t>A Földhöz legközelebbi csillag, a Nap a Tejútrendszer egyik karjában helyezkedik el, a középponttól mintegy 30 ezer fényév távolságban </a:t>
            </a:r>
          </a:p>
        </p:txBody>
      </p:sp>
    </p:spTree>
    <p:custDataLst>
      <p:tags r:id="rId1"/>
    </p:custDataLst>
  </p:cSld>
  <p:clrMapOvr>
    <a:masterClrMapping/>
  </p:clrMapOvr>
  <p:transition advTm="18766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0050818tejutre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581025"/>
            <a:ext cx="5616575" cy="56165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078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7galaktikus_k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6900" y="188913"/>
            <a:ext cx="5351463" cy="640873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9094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i="1" u="sng">
                <a:solidFill>
                  <a:srgbClr val="990099"/>
                </a:solidFill>
                <a:latin typeface="Times New Roman" pitchFamily="18" charset="0"/>
              </a:rPr>
              <a:t>A Naprendszer</a:t>
            </a:r>
            <a:r>
              <a:rPr lang="hu-HU" u="sng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3600" i="1">
                <a:solidFill>
                  <a:schemeClr val="folHlink"/>
                </a:solidFill>
                <a:latin typeface="Times New Roman" pitchFamily="18" charset="0"/>
              </a:rPr>
              <a:t>A Naprendszer a Nap környezetének az a tartománya, amelyben a Nap gravitációs tere dominál. Ez a tér egy kb. 2 fényév sugarú gömb. </a:t>
            </a:r>
          </a:p>
        </p:txBody>
      </p:sp>
    </p:spTree>
    <p:custDataLst>
      <p:tags r:id="rId1"/>
    </p:custDataLst>
  </p:cSld>
  <p:clrMapOvr>
    <a:masterClrMapping/>
  </p:clrMapOvr>
  <p:transition advTm="10531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2|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8|3.7|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1|1.6|1.8|1.4|1.6|1.5|1.6|2.1|1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6|4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|4.8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7|2.7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7"/>
</p:tagLst>
</file>

<file path=ppt/theme/theme1.xml><?xml version="1.0" encoding="utf-8"?>
<a:theme xmlns:a="http://schemas.openxmlformats.org/drawingml/2006/main" name="Glóbusz">
  <a:themeElements>
    <a:clrScheme name="Glóbusz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óbusz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óbusz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óbusz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óbusz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óbusz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óbusz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óbusz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óbusz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óbusz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4</TotalTime>
  <Words>659</Words>
  <Application>Microsoft Office PowerPoint</Application>
  <PresentationFormat>Prezentácia na obrazovke (4:3)</PresentationFormat>
  <Paragraphs>113</Paragraphs>
  <Slides>32</Slides>
  <Notes>30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3" baseType="lpstr">
      <vt:lpstr>Glóbusz</vt:lpstr>
      <vt:lpstr>A Föld helye a Világegyetemben.  A Naprendszer </vt:lpstr>
      <vt:lpstr>Csillagászok nézetei</vt:lpstr>
      <vt:lpstr>Csillagászok nézetei</vt:lpstr>
      <vt:lpstr>A Föld környezete</vt:lpstr>
      <vt:lpstr>Mértékegységek: </vt:lpstr>
      <vt:lpstr>Tejútrendszer</vt:lpstr>
      <vt:lpstr>Snímka 7</vt:lpstr>
      <vt:lpstr>Snímka 8</vt:lpstr>
      <vt:lpstr>A Naprendszer </vt:lpstr>
      <vt:lpstr>A Naprendszer tagjai:</vt:lpstr>
      <vt:lpstr>Snímka 11</vt:lpstr>
      <vt:lpstr>2. BOLYGÓK</vt:lpstr>
      <vt:lpstr>Snímka 13</vt:lpstr>
      <vt:lpstr>IV. Naprendszerünk bolygói a Naptól távolodó sorrendben:</vt:lpstr>
      <vt:lpstr>1. Merkúr</vt:lpstr>
      <vt:lpstr>2. Vénusz</vt:lpstr>
      <vt:lpstr>3. Föld</vt:lpstr>
      <vt:lpstr>4. Mars</vt:lpstr>
      <vt:lpstr>5. Jupiter</vt:lpstr>
      <vt:lpstr>6. Szaturnusz</vt:lpstr>
      <vt:lpstr>7. Uránusz</vt:lpstr>
      <vt:lpstr>8. Neptunusz</vt:lpstr>
      <vt:lpstr>A bolygók rendszerezése</vt:lpstr>
      <vt:lpstr>3. HOLDAK</vt:lpstr>
      <vt:lpstr>4. KISBOLYGÓK (kb. 100 ezer db)</vt:lpstr>
      <vt:lpstr>5. METEOROK</vt:lpstr>
      <vt:lpstr>Snímka 27</vt:lpstr>
      <vt:lpstr>6. ÜSTÖKÖSÖK</vt:lpstr>
      <vt:lpstr>Snímka 29</vt:lpstr>
      <vt:lpstr>7. BOLYGÓKÖZI ANYAG (kozmikus por, gázok)</vt:lpstr>
      <vt:lpstr>Snímka 31</vt:lpstr>
      <vt:lpstr>8. Mesterséges égitestek</vt:lpstr>
    </vt:vector>
  </TitlesOfParts>
  <Company>Privat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Föld helye a Világegyetemben.  A Naprendszer </dc:title>
  <dc:creator>KOLE</dc:creator>
  <cp:lastModifiedBy>Zoli</cp:lastModifiedBy>
  <cp:revision>33</cp:revision>
  <dcterms:created xsi:type="dcterms:W3CDTF">2010-01-11T16:27:27Z</dcterms:created>
  <dcterms:modified xsi:type="dcterms:W3CDTF">2013-01-19T16:40:36Z</dcterms:modified>
</cp:coreProperties>
</file>